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6" r:id="rId3"/>
    <p:sldId id="273" r:id="rId4"/>
    <p:sldId id="258" r:id="rId5"/>
    <p:sldId id="262" r:id="rId6"/>
    <p:sldId id="259" r:id="rId7"/>
    <p:sldId id="260" r:id="rId8"/>
    <p:sldId id="274" r:id="rId9"/>
    <p:sldId id="275" r:id="rId10"/>
    <p:sldId id="261" r:id="rId11"/>
    <p:sldId id="264" r:id="rId12"/>
    <p:sldId id="276" r:id="rId13"/>
    <p:sldId id="265" r:id="rId14"/>
    <p:sldId id="266"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6"/>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91" autoAdjust="0"/>
    <p:restoredTop sz="94607" autoAdjust="0"/>
  </p:normalViewPr>
  <p:slideViewPr>
    <p:cSldViewPr>
      <p:cViewPr varScale="1">
        <p:scale>
          <a:sx n="75" d="100"/>
          <a:sy n="75" d="100"/>
        </p:scale>
        <p:origin x="9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4E03A09-0923-45AE-8BDD-A5221FDD7EE4}" type="datetimeFigureOut">
              <a:rPr lang="en-GB" smtClean="0"/>
              <a:t>23/03/2017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FAF299-50E9-4A13-9AB5-A2B547093F24}"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E03A09-0923-45AE-8BDD-A5221FDD7EE4}" type="datetimeFigureOut">
              <a:rPr lang="en-GB" smtClean="0"/>
              <a:t>23/03/2017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FAF299-50E9-4A13-9AB5-A2B547093F24}"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E03A09-0923-45AE-8BDD-A5221FDD7EE4}" type="datetimeFigureOut">
              <a:rPr lang="en-GB" smtClean="0"/>
              <a:t>23/03/2017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FAF299-50E9-4A13-9AB5-A2B547093F24}"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E03A09-0923-45AE-8BDD-A5221FDD7EE4}" type="datetimeFigureOut">
              <a:rPr lang="en-GB" smtClean="0"/>
              <a:t>23/03/2017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FAF299-50E9-4A13-9AB5-A2B547093F24}"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E03A09-0923-45AE-8BDD-A5221FDD7EE4}" type="datetimeFigureOut">
              <a:rPr lang="en-GB" smtClean="0"/>
              <a:t>23/03/2017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FAF299-50E9-4A13-9AB5-A2B547093F24}"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4E03A09-0923-45AE-8BDD-A5221FDD7EE4}" type="datetimeFigureOut">
              <a:rPr lang="en-GB" smtClean="0"/>
              <a:t>23/03/2017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FAF299-50E9-4A13-9AB5-A2B547093F24}"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4E03A09-0923-45AE-8BDD-A5221FDD7EE4}" type="datetimeFigureOut">
              <a:rPr lang="en-GB" smtClean="0"/>
              <a:t>23/03/2017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FAF299-50E9-4A13-9AB5-A2B547093F24}"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4E03A09-0923-45AE-8BDD-A5221FDD7EE4}" type="datetimeFigureOut">
              <a:rPr lang="en-GB" smtClean="0"/>
              <a:t>23/03/2017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FAF299-50E9-4A13-9AB5-A2B547093F24}"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03A09-0923-45AE-8BDD-A5221FDD7EE4}" type="datetimeFigureOut">
              <a:rPr lang="en-GB" smtClean="0"/>
              <a:t>23/03/2017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FAF299-50E9-4A13-9AB5-A2B547093F24}"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03A09-0923-45AE-8BDD-A5221FDD7EE4}" type="datetimeFigureOut">
              <a:rPr lang="en-GB" smtClean="0"/>
              <a:t>23/03/2017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FAF299-50E9-4A13-9AB5-A2B547093F24}"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03A09-0923-45AE-8BDD-A5221FDD7EE4}" type="datetimeFigureOut">
              <a:rPr lang="en-GB" smtClean="0"/>
              <a:t>23/03/2017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FAF299-50E9-4A13-9AB5-A2B547093F24}"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03A09-0923-45AE-8BDD-A5221FDD7EE4}" type="datetimeFigureOut">
              <a:rPr lang="en-GB" smtClean="0"/>
              <a:t>23/03/2017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AF299-50E9-4A13-9AB5-A2B547093F2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6.pn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http://res.cloudinary.com/jpress/image/fetch/w_700,f_auto,ar_3:2,c_fill/http:/www.yorkshireeveningpost.co.uk/webimage/1.6234555.1384165460!/image/4124385696.jpg" TargetMode="External"/><Relationship Id="rId9"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http://res.cloudinary.com/jpress/image/fetch/w_700,f_auto,ar_3:2,c_fill/http:/www.yorkshireeveningpost.co.uk/webimage/1.6234555.1384165460!/image/4124385696.jp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19"/>
            <a:ext cx="9144000" cy="6851561"/>
          </a:xfrm>
          <a:prstGeom prst="rect">
            <a:avLst/>
          </a:prstGeom>
        </p:spPr>
      </p:pic>
      <p:sp>
        <p:nvSpPr>
          <p:cNvPr id="7" name="TextBox 6"/>
          <p:cNvSpPr txBox="1"/>
          <p:nvPr/>
        </p:nvSpPr>
        <p:spPr>
          <a:xfrm>
            <a:off x="677416" y="764704"/>
            <a:ext cx="7914585" cy="1754326"/>
          </a:xfrm>
          <a:prstGeom prst="rect">
            <a:avLst/>
          </a:prstGeom>
          <a:noFill/>
        </p:spPr>
        <p:txBody>
          <a:bodyPr wrap="square" rtlCol="0">
            <a:spAutoFit/>
          </a:bodyPr>
          <a:lstStyle/>
          <a:p>
            <a:pPr algn="ctr"/>
            <a:r>
              <a:rPr lang="en-GB" sz="3600" b="1" dirty="0" err="1" smtClean="0">
                <a:solidFill>
                  <a:schemeClr val="bg1"/>
                </a:solidFill>
              </a:rPr>
              <a:t>Musica</a:t>
            </a:r>
            <a:r>
              <a:rPr lang="en-GB" sz="3600" b="1" dirty="0" smtClean="0">
                <a:solidFill>
                  <a:schemeClr val="bg1"/>
                </a:solidFill>
              </a:rPr>
              <a:t> Youth Orchestra </a:t>
            </a:r>
          </a:p>
          <a:p>
            <a:pPr algn="ctr"/>
            <a:r>
              <a:rPr lang="en-GB" sz="3600" b="1" dirty="0" smtClean="0">
                <a:solidFill>
                  <a:schemeClr val="bg1"/>
                </a:solidFill>
              </a:rPr>
              <a:t>Ancestors who fought in </a:t>
            </a:r>
          </a:p>
          <a:p>
            <a:pPr algn="ctr"/>
            <a:r>
              <a:rPr lang="en-GB" sz="3600" b="1" dirty="0" smtClean="0">
                <a:solidFill>
                  <a:schemeClr val="bg1"/>
                </a:solidFill>
              </a:rPr>
              <a:t>The Battle of The Somme</a:t>
            </a:r>
            <a:endParaRPr lang="en-GB" sz="3600" b="1" dirty="0">
              <a:solidFill>
                <a:schemeClr val="bg1"/>
              </a:solidFill>
            </a:endParaRPr>
          </a:p>
        </p:txBody>
      </p:sp>
    </p:spTree>
    <p:extLst>
      <p:ext uri="{BB962C8B-B14F-4D97-AF65-F5344CB8AC3E}">
        <p14:creationId xmlns:p14="http://schemas.microsoft.com/office/powerpoint/2010/main" val="1568846252"/>
      </p:ext>
    </p:extLst>
  </p:cSld>
  <p:clrMapOvr>
    <a:masterClrMapping/>
  </p:clrMapOvr>
  <mc:AlternateContent xmlns:mc="http://schemas.openxmlformats.org/markup-compatibility/2006" xmlns:p14="http://schemas.microsoft.com/office/powerpoint/2010/main">
    <mc:Choice Requires="p14">
      <p:transition spd="slow" p14:dur="2000" advTm="18768">
        <p:fade/>
      </p:transition>
    </mc:Choice>
    <mc:Fallback xmlns="">
      <p:transition spd="slow" advTm="18768">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0"/>
            <a:ext cx="9143999" cy="6851560"/>
          </a:xfrm>
          <a:prstGeom prst="rect">
            <a:avLst/>
          </a:prstGeom>
        </p:spPr>
      </p:pic>
      <p:sp>
        <p:nvSpPr>
          <p:cNvPr id="2" name="TextBox 1"/>
          <p:cNvSpPr txBox="1"/>
          <p:nvPr/>
        </p:nvSpPr>
        <p:spPr>
          <a:xfrm>
            <a:off x="323528" y="548680"/>
            <a:ext cx="4320480" cy="5509200"/>
          </a:xfrm>
          <a:prstGeom prst="rect">
            <a:avLst/>
          </a:prstGeom>
          <a:noFill/>
        </p:spPr>
        <p:txBody>
          <a:bodyPr wrap="square" rtlCol="0">
            <a:spAutoFit/>
          </a:bodyPr>
          <a:lstStyle/>
          <a:p>
            <a:pPr algn="ctr"/>
            <a:r>
              <a:rPr lang="en-GB" sz="3200" b="1" dirty="0" smtClean="0">
                <a:solidFill>
                  <a:schemeClr val="bg1"/>
                </a:solidFill>
              </a:rPr>
              <a:t>Harry </a:t>
            </a:r>
            <a:r>
              <a:rPr lang="en-GB" sz="3200" b="1" dirty="0">
                <a:solidFill>
                  <a:schemeClr val="bg1"/>
                </a:solidFill>
              </a:rPr>
              <a:t>Underwood - Survivor</a:t>
            </a:r>
            <a:br>
              <a:rPr lang="en-GB" sz="3200" b="1" dirty="0">
                <a:solidFill>
                  <a:schemeClr val="bg1"/>
                </a:solidFill>
              </a:rPr>
            </a:br>
            <a:r>
              <a:rPr lang="en-GB" sz="3200" b="1" dirty="0">
                <a:solidFill>
                  <a:schemeClr val="bg1"/>
                </a:solidFill>
              </a:rPr>
              <a:t>15th (Service) Battalion (1st </a:t>
            </a:r>
            <a:r>
              <a:rPr lang="en-GB" sz="3200" b="1" dirty="0" smtClean="0">
                <a:solidFill>
                  <a:schemeClr val="bg1"/>
                </a:solidFill>
              </a:rPr>
              <a:t>Leeds known </a:t>
            </a:r>
            <a:r>
              <a:rPr lang="en-GB" sz="3200" b="1" dirty="0">
                <a:solidFill>
                  <a:schemeClr val="bg1"/>
                </a:solidFill>
              </a:rPr>
              <a:t>as </a:t>
            </a:r>
            <a:r>
              <a:rPr lang="en-GB" sz="3200" b="1" dirty="0" smtClean="0">
                <a:solidFill>
                  <a:schemeClr val="bg1"/>
                </a:solidFill>
              </a:rPr>
              <a:t>the Leeds Pals) </a:t>
            </a:r>
            <a:endParaRPr lang="en-GB" sz="3200" b="1" dirty="0">
              <a:solidFill>
                <a:schemeClr val="bg1"/>
              </a:solidFill>
            </a:endParaRPr>
          </a:p>
          <a:p>
            <a:pPr algn="ctr"/>
            <a:r>
              <a:rPr lang="en-GB" sz="3200" b="1" dirty="0">
                <a:solidFill>
                  <a:schemeClr val="bg1"/>
                </a:solidFill>
              </a:rPr>
              <a:t> </a:t>
            </a:r>
          </a:p>
          <a:p>
            <a:pPr algn="ctr"/>
            <a:r>
              <a:rPr lang="en-GB" sz="3200" b="1" dirty="0">
                <a:solidFill>
                  <a:schemeClr val="bg1"/>
                </a:solidFill>
              </a:rPr>
              <a:t>Underwood, Harry Discharged 26/03/19     </a:t>
            </a:r>
          </a:p>
          <a:p>
            <a:pPr algn="ctr"/>
            <a:r>
              <a:rPr lang="en-GB" sz="3200" b="1" dirty="0">
                <a:solidFill>
                  <a:schemeClr val="bg1"/>
                </a:solidFill>
              </a:rPr>
              <a:t> </a:t>
            </a:r>
          </a:p>
          <a:p>
            <a:pPr algn="ctr"/>
            <a:r>
              <a:rPr lang="en-GB" sz="3200" b="1" dirty="0">
                <a:solidFill>
                  <a:schemeClr val="bg1"/>
                </a:solidFill>
              </a:rPr>
              <a:t>g</a:t>
            </a:r>
            <a:r>
              <a:rPr lang="en-GB" sz="3200" b="1" dirty="0" smtClean="0">
                <a:solidFill>
                  <a:schemeClr val="bg1"/>
                </a:solidFill>
              </a:rPr>
              <a:t>reat-grandfather </a:t>
            </a:r>
            <a:r>
              <a:rPr lang="en-GB" sz="3200" b="1" dirty="0">
                <a:solidFill>
                  <a:schemeClr val="bg1"/>
                </a:solidFill>
              </a:rPr>
              <a:t>of Lucas </a:t>
            </a:r>
            <a:r>
              <a:rPr lang="en-GB" sz="3200" b="1" dirty="0" err="1" smtClean="0">
                <a:solidFill>
                  <a:schemeClr val="bg1"/>
                </a:solidFill>
              </a:rPr>
              <a:t>Cieciala</a:t>
            </a:r>
            <a:r>
              <a:rPr lang="en-GB" sz="3200" b="1" dirty="0" smtClean="0">
                <a:solidFill>
                  <a:schemeClr val="bg1"/>
                </a:solidFill>
              </a:rPr>
              <a:t> (Cello)</a:t>
            </a:r>
            <a:endParaRPr lang="en-GB" sz="3200" b="1" dirty="0">
              <a:solidFill>
                <a:schemeClr val="bg1"/>
              </a:solidFill>
            </a:endParaRPr>
          </a:p>
        </p:txBody>
      </p:sp>
      <p:pic>
        <p:nvPicPr>
          <p:cNvPr id="3074" name="Picture 2" descr="031underwoodh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0080" y="185737"/>
            <a:ext cx="4152900" cy="6486525"/>
          </a:xfrm>
          <a:prstGeom prst="rect">
            <a:avLst/>
          </a:prstGeom>
          <a:noFill/>
          <a:ln>
            <a:noFill/>
          </a:ln>
          <a:effectLst>
            <a:softEdge rad="1270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150042"/>
      </p:ext>
    </p:extLst>
  </p:cSld>
  <p:clrMapOvr>
    <a:masterClrMapping/>
  </p:clrMapOvr>
  <mc:AlternateContent xmlns:mc="http://schemas.openxmlformats.org/markup-compatibility/2006" xmlns:p14="http://schemas.microsoft.com/office/powerpoint/2010/main">
    <mc:Choice Requires="p14">
      <p:transition spd="slow" p14:dur="2000" advTm="31681">
        <p:fade/>
      </p:transition>
    </mc:Choice>
    <mc:Fallback xmlns="">
      <p:transition spd="slow" advTm="31681">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840606" y="1322029"/>
            <a:ext cx="6364774" cy="4242013"/>
          </a:xfrm>
          <a:prstGeom prst="rect">
            <a:avLst/>
          </a:prstGeom>
          <a:effectLst>
            <a:softEdge rad="342900"/>
          </a:effectLst>
        </p:spPr>
      </p:pic>
      <p:sp>
        <p:nvSpPr>
          <p:cNvPr id="4" name="TextBox 3"/>
          <p:cNvSpPr txBox="1"/>
          <p:nvPr/>
        </p:nvSpPr>
        <p:spPr>
          <a:xfrm>
            <a:off x="323528" y="404664"/>
            <a:ext cx="4362435" cy="5509200"/>
          </a:xfrm>
          <a:prstGeom prst="rect">
            <a:avLst/>
          </a:prstGeom>
          <a:noFill/>
        </p:spPr>
        <p:txBody>
          <a:bodyPr wrap="square" rtlCol="0">
            <a:spAutoFit/>
          </a:bodyPr>
          <a:lstStyle/>
          <a:p>
            <a:r>
              <a:rPr lang="en-GB" sz="3200" dirty="0" smtClean="0">
                <a:solidFill>
                  <a:schemeClr val="bg1"/>
                </a:solidFill>
              </a:rPr>
              <a:t>Ralph Stobart – 9</a:t>
            </a:r>
            <a:r>
              <a:rPr lang="en-GB" sz="3200" baseline="30000" dirty="0" smtClean="0">
                <a:solidFill>
                  <a:schemeClr val="bg1"/>
                </a:solidFill>
              </a:rPr>
              <a:t>th</a:t>
            </a:r>
            <a:r>
              <a:rPr lang="en-GB" sz="3200" dirty="0" smtClean="0">
                <a:solidFill>
                  <a:schemeClr val="bg1"/>
                </a:solidFill>
              </a:rPr>
              <a:t> Duke of Wellington’s (West Riding) Regiment</a:t>
            </a:r>
          </a:p>
          <a:p>
            <a:endParaRPr lang="en-GB" sz="3200" dirty="0">
              <a:solidFill>
                <a:schemeClr val="bg1"/>
              </a:solidFill>
            </a:endParaRPr>
          </a:p>
          <a:p>
            <a:r>
              <a:rPr lang="en-GB" sz="3200" dirty="0" smtClean="0">
                <a:solidFill>
                  <a:schemeClr val="bg1"/>
                </a:solidFill>
              </a:rPr>
              <a:t>His Service Records were destroyed by enemy action - though his Medal Index Card suggests he enlisted after 1</a:t>
            </a:r>
            <a:r>
              <a:rPr lang="en-GB" sz="3200" baseline="30000" dirty="0" smtClean="0">
                <a:solidFill>
                  <a:schemeClr val="bg1"/>
                </a:solidFill>
              </a:rPr>
              <a:t>st</a:t>
            </a:r>
            <a:r>
              <a:rPr lang="en-GB" sz="3200" dirty="0" smtClean="0">
                <a:solidFill>
                  <a:schemeClr val="bg1"/>
                </a:solidFill>
              </a:rPr>
              <a:t> January 1916</a:t>
            </a:r>
          </a:p>
          <a:p>
            <a:endParaRPr lang="en-GB" sz="3200" dirty="0">
              <a:solidFill>
                <a:schemeClr val="bg1"/>
              </a:solidFill>
            </a:endParaRPr>
          </a:p>
        </p:txBody>
      </p:sp>
    </p:spTree>
    <p:extLst>
      <p:ext uri="{BB962C8B-B14F-4D97-AF65-F5344CB8AC3E}">
        <p14:creationId xmlns:p14="http://schemas.microsoft.com/office/powerpoint/2010/main" val="3608060768"/>
      </p:ext>
    </p:extLst>
  </p:cSld>
  <p:clrMapOvr>
    <a:masterClrMapping/>
  </p:clrMapOvr>
  <mc:AlternateContent xmlns:mc="http://schemas.openxmlformats.org/markup-compatibility/2006" xmlns:p14="http://schemas.microsoft.com/office/powerpoint/2010/main">
    <mc:Choice Requires="p14">
      <p:transition spd="slow" p14:dur="2000" advTm="31472">
        <p:fade/>
      </p:transition>
    </mc:Choice>
    <mc:Fallback xmlns="">
      <p:transition spd="slow" advTm="31472">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67544" y="836712"/>
            <a:ext cx="7992888" cy="5016758"/>
          </a:xfrm>
          <a:prstGeom prst="rect">
            <a:avLst/>
          </a:prstGeom>
          <a:noFill/>
        </p:spPr>
        <p:txBody>
          <a:bodyPr wrap="square" rtlCol="0">
            <a:spAutoFit/>
          </a:bodyPr>
          <a:lstStyle/>
          <a:p>
            <a:r>
              <a:rPr lang="en-GB" sz="3200" dirty="0" smtClean="0">
                <a:solidFill>
                  <a:schemeClr val="bg1"/>
                </a:solidFill>
              </a:rPr>
              <a:t>Although his regiment were spared the horrors of 1</a:t>
            </a:r>
            <a:r>
              <a:rPr lang="en-GB" sz="3200" baseline="30000" dirty="0" smtClean="0">
                <a:solidFill>
                  <a:schemeClr val="bg1"/>
                </a:solidFill>
              </a:rPr>
              <a:t>st</a:t>
            </a:r>
            <a:r>
              <a:rPr lang="en-GB" sz="3200" dirty="0" smtClean="0">
                <a:solidFill>
                  <a:schemeClr val="bg1"/>
                </a:solidFill>
              </a:rPr>
              <a:t> July 1916, they were brought to the front line by 7</a:t>
            </a:r>
            <a:r>
              <a:rPr lang="en-GB" sz="3200" baseline="30000" dirty="0" smtClean="0">
                <a:solidFill>
                  <a:schemeClr val="bg1"/>
                </a:solidFill>
              </a:rPr>
              <a:t>th</a:t>
            </a:r>
            <a:r>
              <a:rPr lang="en-GB" sz="3200" dirty="0" smtClean="0">
                <a:solidFill>
                  <a:schemeClr val="bg1"/>
                </a:solidFill>
              </a:rPr>
              <a:t> July 1916</a:t>
            </a:r>
          </a:p>
          <a:p>
            <a:endParaRPr lang="en-GB" sz="3200" dirty="0">
              <a:solidFill>
                <a:schemeClr val="bg1"/>
              </a:solidFill>
            </a:endParaRPr>
          </a:p>
          <a:p>
            <a:r>
              <a:rPr lang="en-GB" sz="3200" dirty="0" smtClean="0">
                <a:solidFill>
                  <a:schemeClr val="bg1"/>
                </a:solidFill>
              </a:rPr>
              <a:t>It is thought that Ralph Stobart was wounded by shrapnel on 1st February 1917 and died a few days later</a:t>
            </a:r>
          </a:p>
          <a:p>
            <a:endParaRPr lang="en-GB" sz="3200" dirty="0">
              <a:solidFill>
                <a:schemeClr val="bg1"/>
              </a:solidFill>
            </a:endParaRPr>
          </a:p>
          <a:p>
            <a:r>
              <a:rPr lang="en-GB" sz="3200" dirty="0" smtClean="0">
                <a:solidFill>
                  <a:schemeClr val="bg1"/>
                </a:solidFill>
              </a:rPr>
              <a:t>Ralph Stobart was the </a:t>
            </a:r>
            <a:r>
              <a:rPr lang="en-GB" sz="3200" dirty="0">
                <a:solidFill>
                  <a:schemeClr val="bg1"/>
                </a:solidFill>
              </a:rPr>
              <a:t>g</a:t>
            </a:r>
            <a:r>
              <a:rPr lang="en-GB" sz="3200" dirty="0" smtClean="0">
                <a:solidFill>
                  <a:schemeClr val="bg1"/>
                </a:solidFill>
              </a:rPr>
              <a:t>reat-great-grandfather </a:t>
            </a:r>
            <a:r>
              <a:rPr lang="en-GB" sz="3200" dirty="0" smtClean="0">
                <a:solidFill>
                  <a:schemeClr val="bg1"/>
                </a:solidFill>
              </a:rPr>
              <a:t>of Harry Stobart (percussion)</a:t>
            </a:r>
            <a:endParaRPr lang="en-GB" sz="3200" dirty="0">
              <a:solidFill>
                <a:schemeClr val="bg1"/>
              </a:solidFill>
            </a:endParaRPr>
          </a:p>
        </p:txBody>
      </p:sp>
    </p:spTree>
    <p:extLst>
      <p:ext uri="{BB962C8B-B14F-4D97-AF65-F5344CB8AC3E}">
        <p14:creationId xmlns:p14="http://schemas.microsoft.com/office/powerpoint/2010/main" val="701263626"/>
      </p:ext>
    </p:extLst>
  </p:cSld>
  <p:clrMapOvr>
    <a:masterClrMapping/>
  </p:clrMapOvr>
  <mc:AlternateContent xmlns:mc="http://schemas.openxmlformats.org/markup-compatibility/2006" xmlns:p14="http://schemas.microsoft.com/office/powerpoint/2010/main">
    <mc:Choice Requires="p14">
      <p:transition spd="slow" p14:dur="2000" advTm="29085">
        <p:fade/>
      </p:transition>
    </mc:Choice>
    <mc:Fallback xmlns="">
      <p:transition spd="slow" advTm="29085">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51504" cy="6858000"/>
          </a:xfrm>
          <a:prstGeom prst="rect">
            <a:avLst/>
          </a:prstGeom>
        </p:spPr>
      </p:pic>
      <p:sp>
        <p:nvSpPr>
          <p:cNvPr id="3" name="TextBox 2"/>
          <p:cNvSpPr txBox="1"/>
          <p:nvPr/>
        </p:nvSpPr>
        <p:spPr>
          <a:xfrm>
            <a:off x="611560" y="476672"/>
            <a:ext cx="5256584" cy="6494085"/>
          </a:xfrm>
          <a:prstGeom prst="rect">
            <a:avLst/>
          </a:prstGeom>
          <a:noFill/>
        </p:spPr>
        <p:txBody>
          <a:bodyPr wrap="square" rtlCol="0">
            <a:spAutoFit/>
          </a:bodyPr>
          <a:lstStyle/>
          <a:p>
            <a:r>
              <a:rPr lang="en-GB" sz="3600" dirty="0" smtClean="0">
                <a:solidFill>
                  <a:schemeClr val="bg1"/>
                </a:solidFill>
              </a:rPr>
              <a:t>Private Jim </a:t>
            </a:r>
            <a:r>
              <a:rPr lang="en-GB" sz="3600" dirty="0" err="1" smtClean="0">
                <a:solidFill>
                  <a:schemeClr val="bg1"/>
                </a:solidFill>
              </a:rPr>
              <a:t>Oldroyd</a:t>
            </a:r>
            <a:r>
              <a:rPr lang="en-GB" sz="3600" dirty="0" smtClean="0">
                <a:solidFill>
                  <a:schemeClr val="bg1"/>
                </a:solidFill>
              </a:rPr>
              <a:t> – transferred from the West Riding Regiment to 7</a:t>
            </a:r>
            <a:r>
              <a:rPr lang="en-GB" sz="3600" baseline="30000" dirty="0" smtClean="0">
                <a:solidFill>
                  <a:schemeClr val="bg1"/>
                </a:solidFill>
              </a:rPr>
              <a:t>th</a:t>
            </a:r>
            <a:r>
              <a:rPr lang="en-GB" sz="3600" dirty="0" smtClean="0">
                <a:solidFill>
                  <a:schemeClr val="bg1"/>
                </a:solidFill>
              </a:rPr>
              <a:t> Company, Infantry – Machine gun corps on 20</a:t>
            </a:r>
            <a:r>
              <a:rPr lang="en-GB" sz="3600" baseline="30000" dirty="0" smtClean="0">
                <a:solidFill>
                  <a:schemeClr val="bg1"/>
                </a:solidFill>
              </a:rPr>
              <a:t>th</a:t>
            </a:r>
            <a:r>
              <a:rPr lang="en-GB" sz="3600" dirty="0" smtClean="0">
                <a:solidFill>
                  <a:schemeClr val="bg1"/>
                </a:solidFill>
              </a:rPr>
              <a:t> may 1916</a:t>
            </a:r>
          </a:p>
          <a:p>
            <a:endParaRPr lang="en-GB" sz="3600" dirty="0">
              <a:solidFill>
                <a:schemeClr val="bg1"/>
              </a:solidFill>
            </a:endParaRPr>
          </a:p>
          <a:p>
            <a:r>
              <a:rPr lang="en-GB" sz="3600" dirty="0" smtClean="0">
                <a:solidFill>
                  <a:schemeClr val="bg1"/>
                </a:solidFill>
              </a:rPr>
              <a:t>He was deployed to France on 24</a:t>
            </a:r>
            <a:r>
              <a:rPr lang="en-GB" sz="3600" baseline="30000" dirty="0" smtClean="0">
                <a:solidFill>
                  <a:schemeClr val="bg1"/>
                </a:solidFill>
              </a:rPr>
              <a:t>th</a:t>
            </a:r>
            <a:r>
              <a:rPr lang="en-GB" sz="3600" dirty="0" smtClean="0">
                <a:solidFill>
                  <a:schemeClr val="bg1"/>
                </a:solidFill>
              </a:rPr>
              <a:t> July 1916 and was killed in action on 24</a:t>
            </a:r>
            <a:r>
              <a:rPr lang="en-GB" sz="3600" baseline="30000" dirty="0" smtClean="0">
                <a:solidFill>
                  <a:schemeClr val="bg1"/>
                </a:solidFill>
              </a:rPr>
              <a:t>th</a:t>
            </a:r>
            <a:r>
              <a:rPr lang="en-GB" sz="3600" dirty="0" smtClean="0">
                <a:solidFill>
                  <a:schemeClr val="bg1"/>
                </a:solidFill>
              </a:rPr>
              <a:t> August 1916 aged 21</a:t>
            </a:r>
          </a:p>
          <a:p>
            <a:endParaRPr lang="en-GB" sz="2000" dirty="0">
              <a:solidFill>
                <a:schemeClr val="bg1"/>
              </a:solidFill>
            </a:endParaRPr>
          </a:p>
        </p:txBody>
      </p:sp>
      <p:pic>
        <p:nvPicPr>
          <p:cNvPr id="4" name="Picture 3"/>
          <p:cNvPicPr>
            <a:picLocks noChangeAspect="1"/>
          </p:cNvPicPr>
          <p:nvPr/>
        </p:nvPicPr>
        <p:blipFill>
          <a:blip r:embed="rId3"/>
          <a:stretch>
            <a:fillRect/>
          </a:stretch>
        </p:blipFill>
        <p:spPr>
          <a:xfrm>
            <a:off x="5364088" y="1131863"/>
            <a:ext cx="3348450" cy="3667959"/>
          </a:xfrm>
          <a:prstGeom prst="rect">
            <a:avLst/>
          </a:prstGeom>
          <a:effectLst>
            <a:softEdge rad="863600"/>
          </a:effectLst>
        </p:spPr>
      </p:pic>
    </p:spTree>
    <p:extLst>
      <p:ext uri="{BB962C8B-B14F-4D97-AF65-F5344CB8AC3E}">
        <p14:creationId xmlns:p14="http://schemas.microsoft.com/office/powerpoint/2010/main" val="2727917253"/>
      </p:ext>
    </p:extLst>
  </p:cSld>
  <p:clrMapOvr>
    <a:masterClrMapping/>
  </p:clrMapOvr>
  <mc:AlternateContent xmlns:mc="http://schemas.openxmlformats.org/markup-compatibility/2006" xmlns:p14="http://schemas.microsoft.com/office/powerpoint/2010/main">
    <mc:Choice Requires="p14">
      <p:transition spd="slow" p14:dur="2000" advTm="20033">
        <p:fade/>
      </p:transition>
    </mc:Choice>
    <mc:Fallback xmlns="">
      <p:transition spd="slow" advTm="20033">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stretch>
            <a:fillRect/>
          </a:stretch>
        </p:blipFill>
        <p:spPr>
          <a:xfrm>
            <a:off x="5364088" y="1131863"/>
            <a:ext cx="3348450" cy="3667959"/>
          </a:xfrm>
          <a:prstGeom prst="rect">
            <a:avLst/>
          </a:prstGeom>
          <a:effectLst>
            <a:softEdge rad="863600"/>
          </a:effectLst>
        </p:spPr>
      </p:pic>
      <p:sp>
        <p:nvSpPr>
          <p:cNvPr id="4" name="Rectangle 3"/>
          <p:cNvSpPr/>
          <p:nvPr/>
        </p:nvSpPr>
        <p:spPr>
          <a:xfrm>
            <a:off x="783456" y="1165151"/>
            <a:ext cx="4572000" cy="5016758"/>
          </a:xfrm>
          <a:prstGeom prst="rect">
            <a:avLst/>
          </a:prstGeom>
        </p:spPr>
        <p:txBody>
          <a:bodyPr>
            <a:spAutoFit/>
          </a:bodyPr>
          <a:lstStyle/>
          <a:p>
            <a:r>
              <a:rPr lang="en-GB" sz="3200" dirty="0">
                <a:solidFill>
                  <a:schemeClr val="bg1"/>
                </a:solidFill>
              </a:rPr>
              <a:t>Private </a:t>
            </a:r>
            <a:r>
              <a:rPr lang="en-GB" sz="3200" dirty="0" err="1">
                <a:solidFill>
                  <a:schemeClr val="bg1"/>
                </a:solidFill>
              </a:rPr>
              <a:t>Oldroyd</a:t>
            </a:r>
            <a:r>
              <a:rPr lang="en-GB" sz="3200" dirty="0">
                <a:solidFill>
                  <a:schemeClr val="bg1"/>
                </a:solidFill>
              </a:rPr>
              <a:t> was awarded the British War Medal and the Victory Medal and is remembered at the </a:t>
            </a:r>
            <a:r>
              <a:rPr lang="en-GB" sz="3200" dirty="0" err="1">
                <a:solidFill>
                  <a:schemeClr val="bg1"/>
                </a:solidFill>
              </a:rPr>
              <a:t>Thiepval</a:t>
            </a:r>
            <a:r>
              <a:rPr lang="en-GB" sz="3200" dirty="0">
                <a:solidFill>
                  <a:schemeClr val="bg1"/>
                </a:solidFill>
              </a:rPr>
              <a:t> </a:t>
            </a:r>
            <a:r>
              <a:rPr lang="en-GB" sz="3200" dirty="0" smtClean="0">
                <a:solidFill>
                  <a:schemeClr val="bg1"/>
                </a:solidFill>
              </a:rPr>
              <a:t>Memorial</a:t>
            </a:r>
            <a:r>
              <a:rPr lang="en-GB" sz="3200" dirty="0">
                <a:solidFill>
                  <a:schemeClr val="bg1"/>
                </a:solidFill>
              </a:rPr>
              <a:t>, Picardie, France</a:t>
            </a:r>
          </a:p>
          <a:p>
            <a:endParaRPr lang="en-GB" sz="3200" dirty="0">
              <a:solidFill>
                <a:schemeClr val="bg1"/>
              </a:solidFill>
            </a:endParaRPr>
          </a:p>
          <a:p>
            <a:r>
              <a:rPr lang="en-GB" sz="3200" dirty="0" smtClean="0">
                <a:solidFill>
                  <a:schemeClr val="bg1"/>
                </a:solidFill>
              </a:rPr>
              <a:t>Private </a:t>
            </a:r>
            <a:r>
              <a:rPr lang="en-GB" sz="3200" dirty="0" err="1">
                <a:solidFill>
                  <a:schemeClr val="bg1"/>
                </a:solidFill>
              </a:rPr>
              <a:t>Oldroyd’s</a:t>
            </a:r>
            <a:r>
              <a:rPr lang="en-GB" sz="3200" dirty="0">
                <a:solidFill>
                  <a:schemeClr val="bg1"/>
                </a:solidFill>
              </a:rPr>
              <a:t> descendants still live in Upper </a:t>
            </a:r>
            <a:r>
              <a:rPr lang="en-GB" sz="3200" dirty="0" err="1">
                <a:solidFill>
                  <a:schemeClr val="bg1"/>
                </a:solidFill>
              </a:rPr>
              <a:t>Hopton</a:t>
            </a:r>
            <a:r>
              <a:rPr lang="en-GB" sz="3200" dirty="0">
                <a:solidFill>
                  <a:schemeClr val="bg1"/>
                </a:solidFill>
              </a:rPr>
              <a:t>, Mirfield</a:t>
            </a:r>
          </a:p>
        </p:txBody>
      </p:sp>
    </p:spTree>
    <p:extLst>
      <p:ext uri="{BB962C8B-B14F-4D97-AF65-F5344CB8AC3E}">
        <p14:creationId xmlns:p14="http://schemas.microsoft.com/office/powerpoint/2010/main" val="2569136203"/>
      </p:ext>
    </p:extLst>
  </p:cSld>
  <p:clrMapOvr>
    <a:masterClrMapping/>
  </p:clrMapOvr>
  <mc:AlternateContent xmlns:mc="http://schemas.openxmlformats.org/markup-compatibility/2006" xmlns:p14="http://schemas.microsoft.com/office/powerpoint/2010/main">
    <mc:Choice Requires="p14">
      <p:transition spd="slow" p14:dur="2000" advTm="19504">
        <p:fade/>
      </p:transition>
    </mc:Choice>
    <mc:Fallback xmlns="">
      <p:transition spd="slow" advTm="19504">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l"/>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201913" y="3441563"/>
            <a:ext cx="7048413" cy="3589264"/>
          </a:xfrm>
          <a:prstGeom prst="rect">
            <a:avLst/>
          </a:prstGeom>
          <a:noFill/>
          <a:ln>
            <a:noFill/>
          </a:ln>
          <a:effectLst>
            <a:softEdge rad="2159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4860032" y="-71014"/>
            <a:ext cx="3048202" cy="3636200"/>
          </a:xfrm>
          <a:prstGeom prst="rect">
            <a:avLst/>
          </a:prstGeom>
          <a:effectLst>
            <a:softEdge rad="342900"/>
          </a:effec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12192" y="4178886"/>
            <a:ext cx="3240361" cy="2463526"/>
          </a:xfrm>
          <a:prstGeom prst="rect">
            <a:avLst/>
          </a:prstGeom>
          <a:effectLst>
            <a:softEdge rad="101600"/>
          </a:effectLst>
        </p:spPr>
      </p:pic>
      <p:pic>
        <p:nvPicPr>
          <p:cNvPr id="6" name="Picture 2" descr="031underwoodh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1913" y="-387424"/>
            <a:ext cx="2952388" cy="4611414"/>
          </a:xfrm>
          <a:prstGeom prst="rect">
            <a:avLst/>
          </a:prstGeom>
          <a:noFill/>
          <a:ln>
            <a:noFill/>
          </a:ln>
          <a:effectLst>
            <a:softEdge rad="6858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42537" y="-69545"/>
            <a:ext cx="1980441" cy="3669629"/>
          </a:xfrm>
          <a:prstGeom prst="rect">
            <a:avLst/>
          </a:prstGeom>
          <a:effectLst>
            <a:softEdge rad="50800"/>
          </a:effectLst>
        </p:spPr>
      </p:pic>
      <p:pic>
        <p:nvPicPr>
          <p:cNvPr id="8" name="Content Placeholder 6" descr="somme picture Robert waterfield Abbott.JPG"/>
          <p:cNvPicPr>
            <a:picLocks noChangeAspect="1"/>
          </p:cNvPicPr>
          <p:nvPr/>
        </p:nvPicPr>
        <p:blipFill>
          <a:blip r:embed="rId9" cstate="print">
            <a:grayscl/>
          </a:blip>
          <a:stretch>
            <a:fillRect/>
          </a:stretch>
        </p:blipFill>
        <p:spPr>
          <a:xfrm>
            <a:off x="-106326" y="-69838"/>
            <a:ext cx="2385641" cy="4002894"/>
          </a:xfrm>
          <a:prstGeom prst="rect">
            <a:avLst/>
          </a:prstGeom>
          <a:effectLst>
            <a:outerShdw blurRad="50800" dist="50800" dir="5400000" algn="ctr" rotWithShape="0">
              <a:srgbClr val="000000">
                <a:alpha val="58000"/>
              </a:srgbClr>
            </a:outerShdw>
            <a:softEdge rad="38100"/>
          </a:effectLst>
        </p:spPr>
      </p:pic>
    </p:spTree>
    <p:extLst>
      <p:ext uri="{BB962C8B-B14F-4D97-AF65-F5344CB8AC3E}">
        <p14:creationId xmlns:p14="http://schemas.microsoft.com/office/powerpoint/2010/main" val="4046003955"/>
      </p:ext>
    </p:extLst>
  </p:cSld>
  <p:clrMapOvr>
    <a:masterClrMapping/>
  </p:clrMapOvr>
  <mc:AlternateContent xmlns:mc="http://schemas.openxmlformats.org/markup-compatibility/2006" xmlns:p14="http://schemas.microsoft.com/office/powerpoint/2010/main">
    <mc:Choice Requires="p14">
      <p:transition spd="slow" p14:dur="2000" advTm="28728">
        <p:fade/>
      </p:transition>
    </mc:Choice>
    <mc:Fallback xmlns="">
      <p:transition spd="slow" advTm="28728">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15616584"/>
      </p:ext>
    </p:extLst>
  </p:cSld>
  <p:clrMapOvr>
    <a:masterClrMapping/>
  </p:clrMapOvr>
  <mc:AlternateContent xmlns:mc="http://schemas.openxmlformats.org/markup-compatibility/2006" xmlns:p14="http://schemas.microsoft.com/office/powerpoint/2010/main">
    <mc:Choice Requires="p14">
      <p:transition spd="slow" p14:dur="2000" advTm="21643">
        <p:fade/>
      </p:transition>
    </mc:Choice>
    <mc:Fallback xmlns="">
      <p:transition spd="slow" advTm="21643">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Content Placeholder 6" descr="somme picture Robert waterfield Abbott.JPG"/>
          <p:cNvPicPr>
            <a:picLocks noChangeAspect="1"/>
          </p:cNvPicPr>
          <p:nvPr/>
        </p:nvPicPr>
        <p:blipFill>
          <a:blip r:embed="rId3" cstate="print">
            <a:grayscl/>
          </a:blip>
          <a:stretch>
            <a:fillRect/>
          </a:stretch>
        </p:blipFill>
        <p:spPr>
          <a:xfrm>
            <a:off x="4572000" y="379136"/>
            <a:ext cx="4248472" cy="6166673"/>
          </a:xfrm>
          <a:prstGeom prst="rect">
            <a:avLst/>
          </a:prstGeom>
          <a:effectLst>
            <a:outerShdw blurRad="50800" dist="50800" dir="5400000" algn="ctr" rotWithShape="0">
              <a:srgbClr val="000000">
                <a:alpha val="58000"/>
              </a:srgbClr>
            </a:outerShdw>
            <a:softEdge rad="190500"/>
          </a:effectLst>
        </p:spPr>
      </p:pic>
      <p:sp>
        <p:nvSpPr>
          <p:cNvPr id="6" name="Text Placeholder 5"/>
          <p:cNvSpPr txBox="1">
            <a:spLocks/>
          </p:cNvSpPr>
          <p:nvPr/>
        </p:nvSpPr>
        <p:spPr>
          <a:xfrm>
            <a:off x="551012" y="633659"/>
            <a:ext cx="3481436" cy="46910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800" b="1" dirty="0" smtClean="0">
                <a:solidFill>
                  <a:schemeClr val="bg1"/>
                </a:solidFill>
              </a:rPr>
              <a:t>Robert Waterfield Abbott was a private in the 28th Battalion of the Canadian Infantry</a:t>
            </a:r>
          </a:p>
          <a:p>
            <a:pPr marL="0" indent="0">
              <a:buNone/>
            </a:pPr>
            <a:endParaRPr lang="en-GB" sz="1400" b="1" dirty="0" smtClean="0">
              <a:solidFill>
                <a:schemeClr val="bg1"/>
              </a:solidFill>
            </a:endParaRPr>
          </a:p>
          <a:p>
            <a:pPr marL="0" indent="0">
              <a:buNone/>
            </a:pPr>
            <a:r>
              <a:rPr lang="en-GB" sz="2800" b="1" dirty="0" smtClean="0">
                <a:solidFill>
                  <a:schemeClr val="bg1"/>
                </a:solidFill>
              </a:rPr>
              <a:t>Robert Waterfield Abbott, was killed on the first day of the Battle of </a:t>
            </a:r>
            <a:r>
              <a:rPr lang="en-GB" sz="2800" b="1" dirty="0" err="1" smtClean="0">
                <a:solidFill>
                  <a:schemeClr val="bg1"/>
                </a:solidFill>
              </a:rPr>
              <a:t>Flers-Courcelette</a:t>
            </a:r>
            <a:r>
              <a:rPr lang="en-GB" sz="2800" b="1" dirty="0" smtClean="0">
                <a:solidFill>
                  <a:schemeClr val="bg1"/>
                </a:solidFill>
              </a:rPr>
              <a:t> on 15 September 1916</a:t>
            </a:r>
          </a:p>
          <a:p>
            <a:pPr marL="0" indent="0">
              <a:buNone/>
            </a:pPr>
            <a:endParaRPr lang="en-GB" sz="1800" b="1" dirty="0" smtClean="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8820">
        <p:fade/>
      </p:transition>
    </mc:Choice>
    <mc:Fallback xmlns="">
      <p:transition spd="slow" advTm="2882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19"/>
            <a:ext cx="9144000" cy="6851561"/>
          </a:xfrm>
          <a:prstGeom prst="rect">
            <a:avLst/>
          </a:prstGeom>
        </p:spPr>
      </p:pic>
      <p:sp>
        <p:nvSpPr>
          <p:cNvPr id="3" name="Rectangle 2"/>
          <p:cNvSpPr/>
          <p:nvPr/>
        </p:nvSpPr>
        <p:spPr>
          <a:xfrm>
            <a:off x="717730" y="498287"/>
            <a:ext cx="3450350" cy="5509200"/>
          </a:xfrm>
          <a:prstGeom prst="rect">
            <a:avLst/>
          </a:prstGeom>
        </p:spPr>
        <p:txBody>
          <a:bodyPr wrap="square">
            <a:spAutoFit/>
          </a:bodyPr>
          <a:lstStyle/>
          <a:p>
            <a:r>
              <a:rPr lang="en-GB" sz="3200" b="1" dirty="0" err="1">
                <a:solidFill>
                  <a:schemeClr val="bg1"/>
                </a:solidFill>
              </a:rPr>
              <a:t>Flers-Courcelette</a:t>
            </a:r>
            <a:r>
              <a:rPr lang="en-GB" sz="3200" b="1" dirty="0">
                <a:solidFill>
                  <a:schemeClr val="bg1"/>
                </a:solidFill>
              </a:rPr>
              <a:t> was the first time that tanks were used in </a:t>
            </a:r>
            <a:r>
              <a:rPr lang="en-GB" sz="3200" b="1" dirty="0" smtClean="0">
                <a:solidFill>
                  <a:schemeClr val="bg1"/>
                </a:solidFill>
              </a:rPr>
              <a:t>battle</a:t>
            </a:r>
            <a:endParaRPr lang="en-GB" sz="3200" b="1" dirty="0">
              <a:solidFill>
                <a:schemeClr val="bg1"/>
              </a:solidFill>
            </a:endParaRPr>
          </a:p>
          <a:p>
            <a:endParaRPr lang="en-GB" sz="3200" b="1" dirty="0">
              <a:solidFill>
                <a:schemeClr val="bg1"/>
              </a:solidFill>
            </a:endParaRPr>
          </a:p>
          <a:p>
            <a:r>
              <a:rPr lang="en-GB" sz="3200" b="1" dirty="0">
                <a:solidFill>
                  <a:schemeClr val="bg1"/>
                </a:solidFill>
              </a:rPr>
              <a:t>Robert Waterfield Abbott </a:t>
            </a:r>
            <a:r>
              <a:rPr lang="en-GB" sz="3200" b="1" dirty="0" smtClean="0">
                <a:solidFill>
                  <a:schemeClr val="bg1"/>
                </a:solidFill>
              </a:rPr>
              <a:t>was the </a:t>
            </a:r>
            <a:r>
              <a:rPr lang="en-GB" sz="3200" b="1" dirty="0" smtClean="0">
                <a:solidFill>
                  <a:schemeClr val="bg1"/>
                </a:solidFill>
              </a:rPr>
              <a:t>great-great-great- </a:t>
            </a:r>
            <a:r>
              <a:rPr lang="en-GB" sz="3200" b="1" dirty="0">
                <a:solidFill>
                  <a:schemeClr val="bg1"/>
                </a:solidFill>
              </a:rPr>
              <a:t>u</a:t>
            </a:r>
            <a:r>
              <a:rPr lang="en-GB" sz="3200" b="1" dirty="0" smtClean="0">
                <a:solidFill>
                  <a:schemeClr val="bg1"/>
                </a:solidFill>
              </a:rPr>
              <a:t>ncle of Emily </a:t>
            </a:r>
            <a:r>
              <a:rPr lang="en-GB" sz="3200" b="1" dirty="0">
                <a:solidFill>
                  <a:schemeClr val="bg1"/>
                </a:solidFill>
              </a:rPr>
              <a:t>(violin) and Holly (trumpet) </a:t>
            </a:r>
            <a:r>
              <a:rPr lang="en-GB" sz="3200" b="1" dirty="0" smtClean="0">
                <a:solidFill>
                  <a:schemeClr val="bg1"/>
                </a:solidFill>
              </a:rPr>
              <a:t>Baker</a:t>
            </a:r>
            <a:endParaRPr lang="en-GB" sz="3200" b="1" dirty="0">
              <a:solidFill>
                <a:schemeClr val="bg1"/>
              </a:solidFill>
            </a:endParaRPr>
          </a:p>
        </p:txBody>
      </p:sp>
      <p:pic>
        <p:nvPicPr>
          <p:cNvPr id="4" name="Content Placeholder 6" descr="somme picture Robert waterfield Abbott.JPG"/>
          <p:cNvPicPr>
            <a:picLocks noChangeAspect="1"/>
          </p:cNvPicPr>
          <p:nvPr/>
        </p:nvPicPr>
        <p:blipFill>
          <a:blip r:embed="rId3" cstate="print">
            <a:grayscl/>
          </a:blip>
          <a:stretch>
            <a:fillRect/>
          </a:stretch>
        </p:blipFill>
        <p:spPr>
          <a:xfrm>
            <a:off x="4603812" y="404665"/>
            <a:ext cx="4104456" cy="6095266"/>
          </a:xfrm>
          <a:prstGeom prst="rect">
            <a:avLst/>
          </a:prstGeom>
          <a:effectLst>
            <a:outerShdw blurRad="50800" dist="50800" dir="5400000" algn="ctr" rotWithShape="0">
              <a:srgbClr val="000000">
                <a:alpha val="58000"/>
              </a:srgbClr>
            </a:outerShdw>
            <a:softEdge rad="190500"/>
          </a:effectLst>
        </p:spPr>
      </p:pic>
    </p:spTree>
    <p:extLst>
      <p:ext uri="{BB962C8B-B14F-4D97-AF65-F5344CB8AC3E}">
        <p14:creationId xmlns:p14="http://schemas.microsoft.com/office/powerpoint/2010/main" val="3598616132"/>
      </p:ext>
    </p:extLst>
  </p:cSld>
  <p:clrMapOvr>
    <a:masterClrMapping/>
  </p:clrMapOvr>
  <mc:AlternateContent xmlns:mc="http://schemas.openxmlformats.org/markup-compatibility/2006" xmlns:p14="http://schemas.microsoft.com/office/powerpoint/2010/main">
    <mc:Choice Requires="p14">
      <p:transition spd="slow" p14:dur="2000" advTm="29720">
        <p:fade/>
      </p:transition>
    </mc:Choice>
    <mc:Fallback xmlns="">
      <p:transition spd="slow" advTm="2972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0"/>
            <a:ext cx="9144000" cy="6851560"/>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476672"/>
            <a:ext cx="3312368" cy="6119164"/>
          </a:xfrm>
          <a:effectLst>
            <a:softEdge rad="127000"/>
          </a:effectLst>
        </p:spPr>
      </p:pic>
      <p:sp>
        <p:nvSpPr>
          <p:cNvPr id="4" name="Text Placeholder 3"/>
          <p:cNvSpPr>
            <a:spLocks noGrp="1"/>
          </p:cNvSpPr>
          <p:nvPr>
            <p:ph type="body" sz="half" idx="2"/>
          </p:nvPr>
        </p:nvSpPr>
        <p:spPr>
          <a:xfrm>
            <a:off x="3635896" y="476672"/>
            <a:ext cx="5112568" cy="5843191"/>
          </a:xfrm>
        </p:spPr>
        <p:txBody>
          <a:bodyPr>
            <a:normAutofit fontScale="92500" lnSpcReduction="10000"/>
          </a:bodyPr>
          <a:lstStyle/>
          <a:p>
            <a:r>
              <a:rPr lang="en-GB" dirty="0"/>
              <a:t/>
            </a:r>
            <a:br>
              <a:rPr lang="en-GB" dirty="0"/>
            </a:br>
            <a:endParaRPr lang="en-GB" dirty="0"/>
          </a:p>
          <a:p>
            <a:r>
              <a:rPr lang="en-GB" sz="3200" b="1" dirty="0">
                <a:solidFill>
                  <a:schemeClr val="bg1"/>
                </a:solidFill>
              </a:rPr>
              <a:t>William </a:t>
            </a:r>
            <a:r>
              <a:rPr lang="en-GB" sz="3200" b="1" dirty="0" err="1">
                <a:solidFill>
                  <a:schemeClr val="bg1"/>
                </a:solidFill>
              </a:rPr>
              <a:t>McAra</a:t>
            </a:r>
            <a:r>
              <a:rPr lang="en-GB" sz="3200" b="1" dirty="0">
                <a:solidFill>
                  <a:schemeClr val="bg1"/>
                </a:solidFill>
              </a:rPr>
              <a:t> was in the Black Watch </a:t>
            </a:r>
            <a:r>
              <a:rPr lang="en-GB" sz="3200" b="1" dirty="0" smtClean="0">
                <a:solidFill>
                  <a:schemeClr val="bg1"/>
                </a:solidFill>
              </a:rPr>
              <a:t>Regiment</a:t>
            </a:r>
            <a:endParaRPr lang="en-GB" sz="3200" b="1" dirty="0">
              <a:solidFill>
                <a:schemeClr val="bg1"/>
              </a:solidFill>
            </a:endParaRPr>
          </a:p>
          <a:p>
            <a:endParaRPr lang="en-GB" sz="3200" b="1" dirty="0">
              <a:solidFill>
                <a:schemeClr val="bg1"/>
              </a:solidFill>
            </a:endParaRPr>
          </a:p>
          <a:p>
            <a:r>
              <a:rPr lang="en-GB" sz="3200" b="1" dirty="0" smtClean="0">
                <a:solidFill>
                  <a:schemeClr val="bg1"/>
                </a:solidFill>
              </a:rPr>
              <a:t>In 1914 he </a:t>
            </a:r>
            <a:r>
              <a:rPr lang="en-GB" sz="3200" b="1" dirty="0">
                <a:solidFill>
                  <a:schemeClr val="bg1"/>
                </a:solidFill>
              </a:rPr>
              <a:t>tried to join up while he was </a:t>
            </a:r>
            <a:r>
              <a:rPr lang="en-GB" sz="3200" b="1" dirty="0" smtClean="0">
                <a:solidFill>
                  <a:schemeClr val="bg1"/>
                </a:solidFill>
              </a:rPr>
              <a:t>underage. This photo dates from </a:t>
            </a:r>
            <a:r>
              <a:rPr lang="en-GB" sz="3200" b="1" dirty="0">
                <a:solidFill>
                  <a:schemeClr val="bg1"/>
                </a:solidFill>
              </a:rPr>
              <a:t>1915 before he </a:t>
            </a:r>
            <a:r>
              <a:rPr lang="en-GB" sz="3200" b="1" dirty="0" smtClean="0">
                <a:solidFill>
                  <a:schemeClr val="bg1"/>
                </a:solidFill>
              </a:rPr>
              <a:t>went </a:t>
            </a:r>
            <a:r>
              <a:rPr lang="en-GB" sz="3200" b="1" dirty="0">
                <a:solidFill>
                  <a:schemeClr val="bg1"/>
                </a:solidFill>
              </a:rPr>
              <a:t>to the Battle of the </a:t>
            </a:r>
            <a:r>
              <a:rPr lang="en-GB" sz="3200" b="1" dirty="0" smtClean="0">
                <a:solidFill>
                  <a:schemeClr val="bg1"/>
                </a:solidFill>
              </a:rPr>
              <a:t>Somme</a:t>
            </a:r>
          </a:p>
          <a:p>
            <a:endParaRPr lang="en-GB" sz="3200" b="1" dirty="0" smtClean="0">
              <a:solidFill>
                <a:schemeClr val="bg1"/>
              </a:solidFill>
            </a:endParaRPr>
          </a:p>
          <a:p>
            <a:r>
              <a:rPr lang="en-GB" sz="3200" b="1" dirty="0">
                <a:solidFill>
                  <a:schemeClr val="bg1"/>
                </a:solidFill>
              </a:rPr>
              <a:t>The first time William </a:t>
            </a:r>
            <a:r>
              <a:rPr lang="en-GB" sz="3200" b="1" dirty="0" err="1">
                <a:solidFill>
                  <a:schemeClr val="bg1"/>
                </a:solidFill>
              </a:rPr>
              <a:t>McAra</a:t>
            </a:r>
            <a:r>
              <a:rPr lang="en-GB" sz="3200" b="1" dirty="0">
                <a:solidFill>
                  <a:schemeClr val="bg1"/>
                </a:solidFill>
              </a:rPr>
              <a:t> fought, he was gassed and returned home to </a:t>
            </a:r>
            <a:r>
              <a:rPr lang="en-GB" sz="3200" b="1" dirty="0" smtClean="0">
                <a:solidFill>
                  <a:schemeClr val="bg1"/>
                </a:solidFill>
              </a:rPr>
              <a:t>recuperate</a:t>
            </a:r>
            <a:endParaRPr lang="en-GB" sz="3200" b="1" dirty="0">
              <a:solidFill>
                <a:schemeClr val="bg1"/>
              </a:solidFill>
            </a:endParaRPr>
          </a:p>
          <a:p>
            <a:endParaRPr lang="en-GB" sz="3200" b="1" dirty="0">
              <a:solidFill>
                <a:schemeClr val="bg1"/>
              </a:solidFill>
            </a:endParaRPr>
          </a:p>
          <a:p>
            <a:endParaRPr lang="en-GB" dirty="0"/>
          </a:p>
        </p:txBody>
      </p:sp>
    </p:spTree>
    <p:extLst>
      <p:ext uri="{BB962C8B-B14F-4D97-AF65-F5344CB8AC3E}">
        <p14:creationId xmlns:p14="http://schemas.microsoft.com/office/powerpoint/2010/main" val="2334037506"/>
      </p:ext>
    </p:extLst>
  </p:cSld>
  <p:clrMapOvr>
    <a:masterClrMapping/>
  </p:clrMapOvr>
  <mc:AlternateContent xmlns:mc="http://schemas.openxmlformats.org/markup-compatibility/2006" xmlns:p14="http://schemas.microsoft.com/office/powerpoint/2010/main">
    <mc:Choice Requires="p14">
      <p:transition spd="slow" p14:dur="2000" advTm="28858">
        <p:fade/>
      </p:transition>
    </mc:Choice>
    <mc:Fallback xmlns="">
      <p:transition spd="slow" advTm="28858">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39" y="3220"/>
            <a:ext cx="9201339" cy="685156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450156"/>
            <a:ext cx="3641549" cy="6090815"/>
          </a:xfrm>
          <a:prstGeom prst="rect">
            <a:avLst/>
          </a:prstGeom>
          <a:effectLst>
            <a:softEdge rad="215900"/>
          </a:effectLst>
        </p:spPr>
      </p:pic>
      <p:sp>
        <p:nvSpPr>
          <p:cNvPr id="4" name="Rectangle 3"/>
          <p:cNvSpPr/>
          <p:nvPr/>
        </p:nvSpPr>
        <p:spPr>
          <a:xfrm>
            <a:off x="179511" y="332656"/>
            <a:ext cx="5400601" cy="6832640"/>
          </a:xfrm>
          <a:prstGeom prst="rect">
            <a:avLst/>
          </a:prstGeom>
        </p:spPr>
        <p:txBody>
          <a:bodyPr wrap="square">
            <a:spAutoFit/>
          </a:bodyPr>
          <a:lstStyle/>
          <a:p>
            <a:r>
              <a:rPr lang="en-GB" sz="2800" dirty="0" smtClean="0">
                <a:solidFill>
                  <a:schemeClr val="bg1"/>
                </a:solidFill>
              </a:rPr>
              <a:t>William </a:t>
            </a:r>
            <a:r>
              <a:rPr lang="en-GB" sz="2800" dirty="0" err="1" smtClean="0">
                <a:solidFill>
                  <a:schemeClr val="bg1"/>
                </a:solidFill>
              </a:rPr>
              <a:t>McAra</a:t>
            </a:r>
            <a:r>
              <a:rPr lang="en-GB" sz="2800" dirty="0" smtClean="0">
                <a:solidFill>
                  <a:schemeClr val="bg1"/>
                </a:solidFill>
              </a:rPr>
              <a:t> returned to war and was gassed and shot and had shrapnel wounds in his head yet still survived</a:t>
            </a:r>
          </a:p>
          <a:p>
            <a:r>
              <a:rPr lang="en-GB" sz="2800" dirty="0" smtClean="0">
                <a:solidFill>
                  <a:schemeClr val="bg1"/>
                </a:solidFill>
              </a:rPr>
              <a:t> </a:t>
            </a:r>
          </a:p>
          <a:p>
            <a:r>
              <a:rPr lang="en-GB" sz="2800" dirty="0" smtClean="0">
                <a:solidFill>
                  <a:schemeClr val="bg1"/>
                </a:solidFill>
              </a:rPr>
              <a:t>The </a:t>
            </a:r>
            <a:r>
              <a:rPr lang="en-GB" sz="2800" dirty="0">
                <a:solidFill>
                  <a:schemeClr val="bg1"/>
                </a:solidFill>
              </a:rPr>
              <a:t>right hand photo is him in 1918 before the war had </a:t>
            </a:r>
            <a:r>
              <a:rPr lang="en-GB" sz="2800" dirty="0" smtClean="0">
                <a:solidFill>
                  <a:schemeClr val="bg1"/>
                </a:solidFill>
              </a:rPr>
              <a:t>ended later </a:t>
            </a:r>
            <a:r>
              <a:rPr lang="en-GB" sz="2800" dirty="0">
                <a:solidFill>
                  <a:schemeClr val="bg1"/>
                </a:solidFill>
              </a:rPr>
              <a:t>that </a:t>
            </a:r>
            <a:r>
              <a:rPr lang="en-GB" sz="2800" dirty="0" smtClean="0">
                <a:solidFill>
                  <a:schemeClr val="bg1"/>
                </a:solidFill>
              </a:rPr>
              <a:t>year</a:t>
            </a:r>
          </a:p>
          <a:p>
            <a:endParaRPr lang="en-GB" sz="2800" dirty="0">
              <a:solidFill>
                <a:schemeClr val="bg1"/>
              </a:solidFill>
            </a:endParaRPr>
          </a:p>
          <a:p>
            <a:r>
              <a:rPr lang="en-GB" sz="2800" dirty="0" smtClean="0">
                <a:solidFill>
                  <a:schemeClr val="bg1"/>
                </a:solidFill>
              </a:rPr>
              <a:t>He </a:t>
            </a:r>
            <a:r>
              <a:rPr lang="en-GB" sz="2800" dirty="0">
                <a:solidFill>
                  <a:schemeClr val="bg1"/>
                </a:solidFill>
              </a:rPr>
              <a:t>received a Victory Medal </a:t>
            </a:r>
            <a:r>
              <a:rPr lang="en-GB" sz="2800" dirty="0" smtClean="0">
                <a:solidFill>
                  <a:schemeClr val="bg1"/>
                </a:solidFill>
              </a:rPr>
              <a:t>and </a:t>
            </a:r>
            <a:r>
              <a:rPr lang="en-GB" sz="2800" dirty="0">
                <a:solidFill>
                  <a:schemeClr val="bg1"/>
                </a:solidFill>
              </a:rPr>
              <a:t>a British War </a:t>
            </a:r>
            <a:r>
              <a:rPr lang="en-GB" sz="2800" dirty="0" smtClean="0">
                <a:solidFill>
                  <a:schemeClr val="bg1"/>
                </a:solidFill>
              </a:rPr>
              <a:t>Medal</a:t>
            </a:r>
          </a:p>
          <a:p>
            <a:endParaRPr lang="en-GB" sz="2800" dirty="0">
              <a:solidFill>
                <a:schemeClr val="bg1"/>
              </a:solidFill>
            </a:endParaRPr>
          </a:p>
          <a:p>
            <a:r>
              <a:rPr lang="en-GB" sz="2800" dirty="0">
                <a:solidFill>
                  <a:schemeClr val="bg1"/>
                </a:solidFill>
              </a:rPr>
              <a:t>He was the </a:t>
            </a:r>
            <a:r>
              <a:rPr lang="en-GB" sz="2800" dirty="0">
                <a:solidFill>
                  <a:schemeClr val="bg1"/>
                </a:solidFill>
              </a:rPr>
              <a:t>g</a:t>
            </a:r>
            <a:r>
              <a:rPr lang="en-GB" sz="2800" dirty="0" smtClean="0">
                <a:solidFill>
                  <a:schemeClr val="bg1"/>
                </a:solidFill>
              </a:rPr>
              <a:t>reat-</a:t>
            </a:r>
            <a:r>
              <a:rPr lang="en-GB" sz="2800" dirty="0" smtClean="0">
                <a:solidFill>
                  <a:schemeClr val="bg1"/>
                </a:solidFill>
              </a:rPr>
              <a:t>g</a:t>
            </a:r>
            <a:r>
              <a:rPr lang="en-GB" sz="2800" dirty="0" smtClean="0">
                <a:solidFill>
                  <a:schemeClr val="bg1"/>
                </a:solidFill>
              </a:rPr>
              <a:t>reat</a:t>
            </a:r>
            <a:r>
              <a:rPr lang="en-GB" sz="2800" dirty="0" smtClean="0">
                <a:solidFill>
                  <a:schemeClr val="bg1"/>
                </a:solidFill>
              </a:rPr>
              <a:t>-</a:t>
            </a:r>
            <a:r>
              <a:rPr lang="en-GB" sz="2800" dirty="0" smtClean="0">
                <a:solidFill>
                  <a:schemeClr val="bg1"/>
                </a:solidFill>
              </a:rPr>
              <a:t>grandfather </a:t>
            </a:r>
            <a:r>
              <a:rPr lang="en-GB" sz="2800" dirty="0">
                <a:solidFill>
                  <a:schemeClr val="bg1"/>
                </a:solidFill>
              </a:rPr>
              <a:t>of Isabella Rothwell (violin</a:t>
            </a:r>
            <a:r>
              <a:rPr lang="en-GB" sz="2800" dirty="0" smtClean="0">
                <a:solidFill>
                  <a:schemeClr val="bg1"/>
                </a:solidFill>
              </a:rPr>
              <a:t>)</a:t>
            </a:r>
            <a:endParaRPr lang="en-GB" sz="2800" dirty="0">
              <a:solidFill>
                <a:schemeClr val="bg1"/>
              </a:solidFill>
            </a:endParaRPr>
          </a:p>
          <a:p>
            <a:endParaRPr lang="en-GB" sz="2800" dirty="0">
              <a:solidFill>
                <a:schemeClr val="bg1"/>
              </a:solidFill>
            </a:endParaRPr>
          </a:p>
          <a:p>
            <a:endParaRPr lang="en-GB" dirty="0"/>
          </a:p>
        </p:txBody>
      </p:sp>
    </p:spTree>
    <p:extLst>
      <p:ext uri="{BB962C8B-B14F-4D97-AF65-F5344CB8AC3E}">
        <p14:creationId xmlns:p14="http://schemas.microsoft.com/office/powerpoint/2010/main" val="1803306009"/>
      </p:ext>
    </p:extLst>
  </p:cSld>
  <p:clrMapOvr>
    <a:masterClrMapping/>
  </p:clrMapOvr>
  <mc:AlternateContent xmlns:mc="http://schemas.openxmlformats.org/markup-compatibility/2006" xmlns:p14="http://schemas.microsoft.com/office/powerpoint/2010/main">
    <mc:Choice Requires="p14">
      <p:transition spd="slow" p14:dur="2000" advTm="31645">
        <p:fade/>
      </p:transition>
    </mc:Choice>
    <mc:Fallback xmlns="">
      <p:transition spd="slow" advTm="31645">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143999" cy="6954172"/>
          </a:xfrm>
          <a:prstGeom prst="rect">
            <a:avLst/>
          </a:prstGeom>
        </p:spPr>
      </p:pic>
      <p:sp>
        <p:nvSpPr>
          <p:cNvPr id="2" name="Title 1"/>
          <p:cNvSpPr>
            <a:spLocks noGrp="1"/>
          </p:cNvSpPr>
          <p:nvPr>
            <p:ph type="ctrTitle"/>
          </p:nvPr>
        </p:nvSpPr>
        <p:spPr>
          <a:xfrm>
            <a:off x="586459" y="332656"/>
            <a:ext cx="7772400" cy="2232248"/>
          </a:xfrm>
        </p:spPr>
        <p:txBody>
          <a:bodyPr>
            <a:normAutofit/>
          </a:bodyPr>
          <a:lstStyle/>
          <a:p>
            <a:r>
              <a:rPr lang="en-GB" dirty="0">
                <a:solidFill>
                  <a:schemeClr val="bg1"/>
                </a:solidFill>
              </a:rPr>
              <a:t>The Young Leeds Pals </a:t>
            </a:r>
            <a:r>
              <a:rPr lang="en-GB" dirty="0"/>
              <a:t/>
            </a:r>
            <a:br>
              <a:rPr lang="en-GB" dirty="0"/>
            </a:br>
            <a:r>
              <a:rPr lang="en-GB" dirty="0"/>
              <a:t/>
            </a:r>
            <a:br>
              <a:rPr lang="en-GB" dirty="0"/>
            </a:br>
            <a:endParaRPr lang="en-GB" dirty="0"/>
          </a:p>
        </p:txBody>
      </p:sp>
      <p:sp>
        <p:nvSpPr>
          <p:cNvPr id="3" name="Subtitle 2"/>
          <p:cNvSpPr>
            <a:spLocks noGrp="1"/>
          </p:cNvSpPr>
          <p:nvPr>
            <p:ph type="subTitle" idx="1"/>
          </p:nvPr>
        </p:nvSpPr>
        <p:spPr/>
        <p:txBody>
          <a:bodyPr/>
          <a:lstStyle/>
          <a:p>
            <a:endParaRPr lang="en-GB"/>
          </a:p>
        </p:txBody>
      </p:sp>
      <p:pic>
        <p:nvPicPr>
          <p:cNvPr id="1026" name="Picture 2" descr="l"/>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38908" y="1376361"/>
            <a:ext cx="6961483" cy="4774547"/>
          </a:xfrm>
          <a:prstGeom prst="rect">
            <a:avLst/>
          </a:prstGeom>
          <a:noFill/>
          <a:ln>
            <a:noFill/>
          </a:ln>
          <a:effectLst>
            <a:softEdge rad="4318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881446"/>
      </p:ext>
    </p:extLst>
  </p:cSld>
  <p:clrMapOvr>
    <a:masterClrMapping/>
  </p:clrMapOvr>
  <mc:AlternateContent xmlns:mc="http://schemas.openxmlformats.org/markup-compatibility/2006" xmlns:p14="http://schemas.microsoft.com/office/powerpoint/2010/main">
    <mc:Choice Requires="p14">
      <p:transition spd="slow" p14:dur="2000" advTm="31251">
        <p:fade/>
      </p:transition>
    </mc:Choice>
    <mc:Fallback xmlns="">
      <p:transition spd="slow" advTm="31251">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51"/>
            <a:ext cx="9143999" cy="6851560"/>
          </a:xfrm>
          <a:prstGeom prst="rect">
            <a:avLst/>
          </a:prstGeom>
        </p:spPr>
      </p:pic>
      <p:sp>
        <p:nvSpPr>
          <p:cNvPr id="6" name="Rectangle 3"/>
          <p:cNvSpPr>
            <a:spLocks noGrp="1" noChangeArrowheads="1"/>
          </p:cNvSpPr>
          <p:nvPr>
            <p:ph type="title"/>
          </p:nvPr>
        </p:nvSpPr>
        <p:spPr bwMode="auto">
          <a:xfrm>
            <a:off x="683568" y="548680"/>
            <a:ext cx="792088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3600" dirty="0">
                <a:solidFill>
                  <a:schemeClr val="bg1"/>
                </a:solidFill>
                <a:latin typeface="+mn-lt"/>
                <a:ea typeface="+mn-ea"/>
                <a:cs typeface="+mn-cs"/>
              </a:rPr>
              <a:t>Most of the Leeds Pals, along with the hundreds of other </a:t>
            </a:r>
            <a:r>
              <a:rPr lang="en-GB" altLang="en-US" sz="3600" dirty="0" smtClean="0">
                <a:solidFill>
                  <a:schemeClr val="bg1"/>
                </a:solidFill>
                <a:latin typeface="+mn-lt"/>
                <a:ea typeface="+mn-ea"/>
                <a:cs typeface="+mn-cs"/>
              </a:rPr>
              <a:t>‘pals’ </a:t>
            </a:r>
            <a:r>
              <a:rPr lang="en-GB" altLang="en-US" sz="3600" dirty="0">
                <a:solidFill>
                  <a:schemeClr val="bg1"/>
                </a:solidFill>
                <a:latin typeface="+mn-lt"/>
                <a:ea typeface="+mn-ea"/>
                <a:cs typeface="+mn-cs"/>
              </a:rPr>
              <a:t>regiments formed up and down the country, perished on the same day in the same hour on the first day of the Battle of the </a:t>
            </a:r>
            <a:r>
              <a:rPr lang="en-GB" altLang="en-US" sz="3600" dirty="0" smtClean="0">
                <a:solidFill>
                  <a:schemeClr val="bg1"/>
                </a:solidFill>
                <a:latin typeface="+mn-lt"/>
                <a:ea typeface="+mn-ea"/>
                <a:cs typeface="+mn-cs"/>
              </a:rPr>
              <a:t>Somme</a:t>
            </a:r>
            <a:r>
              <a:rPr lang="en-GB" altLang="en-US" sz="2800" dirty="0">
                <a:solidFill>
                  <a:schemeClr val="bg1"/>
                </a:solidFill>
                <a:latin typeface="+mn-lt"/>
                <a:ea typeface="+mn-ea"/>
                <a:cs typeface="+mn-cs"/>
              </a:rPr>
              <a:t/>
            </a:r>
            <a:br>
              <a:rPr lang="en-GB" altLang="en-US" sz="2800" dirty="0">
                <a:solidFill>
                  <a:schemeClr val="bg1"/>
                </a:solidFill>
                <a:latin typeface="+mn-lt"/>
                <a:ea typeface="+mn-ea"/>
                <a:cs typeface="+mn-cs"/>
              </a:rPr>
            </a:br>
            <a:endParaRPr lang="en-GB" altLang="en-US" sz="2800" dirty="0">
              <a:solidFill>
                <a:schemeClr val="bg1"/>
              </a:solidFill>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smtClean="0">
                <a:ln>
                  <a:noFill/>
                </a:ln>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
            </a:r>
            <a:br>
              <a:rPr kumimoji="0" lang="en-GB" altLang="en-US" sz="2800" b="0" i="0" u="none" strike="noStrike" cap="none" normalizeH="0" baseline="0" dirty="0" smtClean="0">
                <a:ln>
                  <a:noFill/>
                </a:ln>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br>
            <a:endParaRPr kumimoji="0" lang="en-GB" altLang="en-US" sz="2800" b="0"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1540274330"/>
      </p:ext>
    </p:extLst>
  </p:cSld>
  <p:clrMapOvr>
    <a:masterClrMapping/>
  </p:clrMapOvr>
  <mc:AlternateContent xmlns:mc="http://schemas.openxmlformats.org/markup-compatibility/2006" xmlns:p14="http://schemas.microsoft.com/office/powerpoint/2010/main">
    <mc:Choice Requires="p14">
      <p:transition spd="slow" p14:dur="2000" advTm="27521">
        <p:fade/>
      </p:transition>
    </mc:Choice>
    <mc:Fallback xmlns="">
      <p:transition spd="slow" advTm="27521">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68711"/>
          </a:xfrm>
          <a:prstGeom prst="rect">
            <a:avLst/>
          </a:prstGeom>
        </p:spPr>
      </p:pic>
      <p:sp>
        <p:nvSpPr>
          <p:cNvPr id="6" name="Rectangle 3"/>
          <p:cNvSpPr>
            <a:spLocks noGrp="1" noChangeArrowheads="1"/>
          </p:cNvSpPr>
          <p:nvPr>
            <p:ph type="title"/>
          </p:nvPr>
        </p:nvSpPr>
        <p:spPr bwMode="auto">
          <a:xfrm>
            <a:off x="611559" y="-404276"/>
            <a:ext cx="7920880"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2800" dirty="0">
                <a:solidFill>
                  <a:schemeClr val="bg1"/>
                </a:solidFill>
                <a:latin typeface="+mn-lt"/>
                <a:ea typeface="+mn-ea"/>
                <a:cs typeface="+mn-cs"/>
              </a:rPr>
              <a:t/>
            </a:r>
            <a:br>
              <a:rPr lang="en-GB" altLang="en-US" sz="2800" dirty="0">
                <a:solidFill>
                  <a:schemeClr val="bg1"/>
                </a:solidFill>
                <a:latin typeface="+mn-lt"/>
                <a:ea typeface="+mn-ea"/>
                <a:cs typeface="+mn-cs"/>
              </a:rPr>
            </a:br>
            <a:endParaRPr lang="en-GB" altLang="en-US" sz="2800" dirty="0">
              <a:solidFill>
                <a:schemeClr val="bg1"/>
              </a:solidFill>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3600" dirty="0">
                <a:solidFill>
                  <a:schemeClr val="bg1"/>
                </a:solidFill>
                <a:latin typeface="+mn-lt"/>
                <a:ea typeface="+mn-ea"/>
                <a:cs typeface="+mn-cs"/>
              </a:rPr>
              <a:t>On July 1 1916, the young , so young, men of Leeds: the factory workers, the bootmakers, the bus drivers, the carpenters launched themselves out of stinking wet trenches and ran at the </a:t>
            </a:r>
            <a:r>
              <a:rPr lang="en-GB" altLang="en-US" sz="3600" dirty="0" smtClean="0">
                <a:solidFill>
                  <a:schemeClr val="bg1"/>
                </a:solidFill>
                <a:latin typeface="+mn-lt"/>
                <a:ea typeface="+mn-ea"/>
                <a:cs typeface="+mn-cs"/>
              </a:rPr>
              <a:t>enemy</a:t>
            </a:r>
            <a:r>
              <a:rPr kumimoji="0" lang="en-GB" altLang="en-US" sz="2400" b="0" i="0" u="none" strike="noStrike" cap="none" normalizeH="0" baseline="0" dirty="0" smtClean="0">
                <a:ln>
                  <a:noFill/>
                </a:ln>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
            </a:r>
            <a:br>
              <a:rPr kumimoji="0" lang="en-GB" altLang="en-US" sz="2400" b="0" i="0" u="none" strike="noStrike" cap="none" normalizeH="0" baseline="0" dirty="0" smtClean="0">
                <a:ln>
                  <a:noFill/>
                </a:ln>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br>
            <a:endParaRPr kumimoji="0" lang="en-GB" altLang="en-US" sz="2400" b="0"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33792187"/>
      </p:ext>
    </p:extLst>
  </p:cSld>
  <p:clrMapOvr>
    <a:masterClrMapping/>
  </p:clrMapOvr>
  <mc:AlternateContent xmlns:mc="http://schemas.openxmlformats.org/markup-compatibility/2006" xmlns:p14="http://schemas.microsoft.com/office/powerpoint/2010/main">
    <mc:Choice Requires="p14">
      <p:transition spd="slow" p14:dur="2000" advTm="12398">
        <p:fade/>
      </p:transition>
    </mc:Choice>
    <mc:Fallback xmlns="">
      <p:transition spd="slow" advTm="12398">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68711"/>
          </a:xfrm>
          <a:prstGeom prst="rect">
            <a:avLst/>
          </a:prstGeom>
        </p:spPr>
      </p:pic>
      <p:sp>
        <p:nvSpPr>
          <p:cNvPr id="6" name="Rectangle 3"/>
          <p:cNvSpPr>
            <a:spLocks noGrp="1" noChangeArrowheads="1"/>
          </p:cNvSpPr>
          <p:nvPr>
            <p:ph type="title"/>
          </p:nvPr>
        </p:nvSpPr>
        <p:spPr bwMode="auto">
          <a:xfrm>
            <a:off x="611559" y="1073051"/>
            <a:ext cx="792088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2800" dirty="0">
                <a:solidFill>
                  <a:schemeClr val="bg1"/>
                </a:solidFill>
                <a:latin typeface="+mn-lt"/>
                <a:ea typeface="+mn-ea"/>
                <a:cs typeface="+mn-cs"/>
              </a:rPr>
              <a:t/>
            </a:r>
            <a:br>
              <a:rPr lang="en-GB" altLang="en-US" sz="2800" dirty="0">
                <a:solidFill>
                  <a:schemeClr val="bg1"/>
                </a:solidFill>
                <a:latin typeface="+mn-lt"/>
                <a:ea typeface="+mn-ea"/>
                <a:cs typeface="+mn-cs"/>
              </a:rPr>
            </a:br>
            <a:endParaRPr lang="en-GB" altLang="en-US" sz="2800" dirty="0">
              <a:solidFill>
                <a:schemeClr val="bg1"/>
              </a:solidFill>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
            </a:r>
            <a:br>
              <a:rPr kumimoji="0" lang="en-GB" altLang="en-US" sz="2400" b="0" i="0" u="none" strike="noStrike" cap="none" normalizeH="0" baseline="0" dirty="0" smtClean="0">
                <a:ln>
                  <a:noFill/>
                </a:ln>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br>
            <a:endParaRPr kumimoji="0" lang="en-GB" altLang="en-US" sz="2400" b="0" i="0" u="none" strike="noStrike" cap="none" normalizeH="0" baseline="0" dirty="0" smtClean="0">
              <a:ln>
                <a:noFill/>
              </a:ln>
              <a:solidFill>
                <a:schemeClr val="bg1"/>
              </a:solidFill>
              <a:effectLst/>
            </a:endParaRPr>
          </a:p>
        </p:txBody>
      </p:sp>
      <p:sp>
        <p:nvSpPr>
          <p:cNvPr id="2" name="Rectangle 1"/>
          <p:cNvSpPr/>
          <p:nvPr/>
        </p:nvSpPr>
        <p:spPr>
          <a:xfrm>
            <a:off x="611558" y="908720"/>
            <a:ext cx="8064897" cy="5078313"/>
          </a:xfrm>
          <a:prstGeom prst="rect">
            <a:avLst/>
          </a:prstGeom>
        </p:spPr>
        <p:txBody>
          <a:bodyPr wrap="square">
            <a:spAutoFit/>
          </a:bodyPr>
          <a:lstStyle/>
          <a:p>
            <a:r>
              <a:rPr lang="en-GB" altLang="en-US" sz="3600" b="1" dirty="0">
                <a:solidFill>
                  <a:schemeClr val="bg1"/>
                </a:solidFill>
              </a:rPr>
              <a:t>The young Leeds men were not so much beaten as wiped </a:t>
            </a:r>
            <a:r>
              <a:rPr lang="en-GB" altLang="en-US" sz="3600" b="1" dirty="0" smtClean="0">
                <a:solidFill>
                  <a:schemeClr val="bg1"/>
                </a:solidFill>
              </a:rPr>
              <a:t>out </a:t>
            </a:r>
            <a:endParaRPr lang="en-GB" altLang="en-US" sz="3600" b="1" dirty="0">
              <a:solidFill>
                <a:schemeClr val="bg1"/>
              </a:solidFill>
            </a:endParaRPr>
          </a:p>
          <a:p>
            <a:endParaRPr lang="en-GB" altLang="en-US" sz="3600" b="1" dirty="0">
              <a:solidFill>
                <a:schemeClr val="bg1"/>
              </a:solidFill>
            </a:endParaRPr>
          </a:p>
          <a:p>
            <a:r>
              <a:rPr lang="en-GB" altLang="en-US" sz="3600" b="1" dirty="0">
                <a:solidFill>
                  <a:schemeClr val="bg1"/>
                </a:solidFill>
              </a:rPr>
              <a:t>At 7.20am with fearful, pounding hearts, they began to run blindly at their </a:t>
            </a:r>
            <a:r>
              <a:rPr lang="en-GB" altLang="en-US" sz="3600" b="1" dirty="0" smtClean="0">
                <a:solidFill>
                  <a:schemeClr val="bg1"/>
                </a:solidFill>
              </a:rPr>
              <a:t>enemy </a:t>
            </a:r>
            <a:r>
              <a:rPr lang="en-GB" altLang="en-US" sz="3600" b="1" dirty="0">
                <a:solidFill>
                  <a:schemeClr val="bg1"/>
                </a:solidFill>
              </a:rPr>
              <a:t/>
            </a:r>
            <a:br>
              <a:rPr lang="en-GB" altLang="en-US" sz="3600" b="1" dirty="0">
                <a:solidFill>
                  <a:schemeClr val="bg1"/>
                </a:solidFill>
              </a:rPr>
            </a:br>
            <a:r>
              <a:rPr lang="en-GB" altLang="en-US" sz="3600" b="1" dirty="0">
                <a:solidFill>
                  <a:schemeClr val="bg1"/>
                </a:solidFill>
              </a:rPr>
              <a:t/>
            </a:r>
            <a:br>
              <a:rPr lang="en-GB" altLang="en-US" sz="3600" b="1" dirty="0">
                <a:solidFill>
                  <a:schemeClr val="bg1"/>
                </a:solidFill>
              </a:rPr>
            </a:br>
            <a:r>
              <a:rPr lang="en-GB" altLang="en-US" sz="3600" b="1" dirty="0">
                <a:solidFill>
                  <a:schemeClr val="bg1"/>
                </a:solidFill>
              </a:rPr>
              <a:t>By 7.30am a city of mothers had lost their sons, wives were widows and children </a:t>
            </a:r>
            <a:r>
              <a:rPr lang="en-GB" altLang="en-US" sz="3600" b="1" dirty="0" smtClean="0">
                <a:solidFill>
                  <a:schemeClr val="bg1"/>
                </a:solidFill>
              </a:rPr>
              <a:t>fatherless</a:t>
            </a:r>
            <a:endParaRPr lang="en-GB" sz="3600" b="1" dirty="0">
              <a:solidFill>
                <a:schemeClr val="bg1"/>
              </a:solidFill>
            </a:endParaRPr>
          </a:p>
        </p:txBody>
      </p:sp>
    </p:spTree>
    <p:extLst>
      <p:ext uri="{BB962C8B-B14F-4D97-AF65-F5344CB8AC3E}">
        <p14:creationId xmlns:p14="http://schemas.microsoft.com/office/powerpoint/2010/main" val="2855147465"/>
      </p:ext>
    </p:extLst>
  </p:cSld>
  <p:clrMapOvr>
    <a:masterClrMapping/>
  </p:clrMapOvr>
  <mc:AlternateContent xmlns:mc="http://schemas.openxmlformats.org/markup-compatibility/2006" xmlns:p14="http://schemas.microsoft.com/office/powerpoint/2010/main">
    <mc:Choice Requires="p14">
      <p:transition spd="slow" p14:dur="2000" advTm="20171">
        <p:fade/>
      </p:transition>
    </mc:Choice>
    <mc:Fallback xmlns="">
      <p:transition spd="slow" advTm="20171">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372</Words>
  <Application>Microsoft Office PowerPoint</Application>
  <PresentationFormat>On-screen Show (4:3)</PresentationFormat>
  <Paragraphs>51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The Young Leeds Pals   </vt:lpstr>
      <vt:lpstr>Most of the Leeds Pals, along with the hundreds of other ‘pals’ regiments formed up and down the country, perished on the same day in the same hour on the first day of the Battle of the Somme   </vt:lpstr>
      <vt:lpstr>  On July 1 1916, the young , so young, men of Leeds: the factory workers, the bootmakers, the bus drivers, the carpenters launched themselves out of stinking wet trenches and ran at the enemy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nick.dolling</dc:creator>
  <cp:lastModifiedBy>nick dolling</cp:lastModifiedBy>
  <cp:revision>36</cp:revision>
  <dcterms:created xsi:type="dcterms:W3CDTF">2017-02-16T11:02:15Z</dcterms:created>
  <dcterms:modified xsi:type="dcterms:W3CDTF">2017-03-23T15:58:22Z</dcterms:modified>
</cp:coreProperties>
</file>